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33"/>
  </p:notesMasterIdLst>
  <p:handoutMasterIdLst>
    <p:handoutMasterId r:id="rId34"/>
  </p:handoutMasterIdLst>
  <p:sldIdLst>
    <p:sldId id="394" r:id="rId3"/>
    <p:sldId id="395" r:id="rId4"/>
    <p:sldId id="396" r:id="rId5"/>
    <p:sldId id="397" r:id="rId6"/>
    <p:sldId id="398" r:id="rId7"/>
    <p:sldId id="399" r:id="rId8"/>
    <p:sldId id="400" r:id="rId9"/>
    <p:sldId id="401" r:id="rId10"/>
    <p:sldId id="402" r:id="rId11"/>
    <p:sldId id="403" r:id="rId12"/>
    <p:sldId id="404" r:id="rId13"/>
    <p:sldId id="405" r:id="rId14"/>
    <p:sldId id="406" r:id="rId15"/>
    <p:sldId id="407" r:id="rId16"/>
    <p:sldId id="408" r:id="rId17"/>
    <p:sldId id="409" r:id="rId18"/>
    <p:sldId id="410" r:id="rId19"/>
    <p:sldId id="411" r:id="rId20"/>
    <p:sldId id="412" r:id="rId21"/>
    <p:sldId id="413" r:id="rId22"/>
    <p:sldId id="414" r:id="rId23"/>
    <p:sldId id="415" r:id="rId24"/>
    <p:sldId id="416" r:id="rId25"/>
    <p:sldId id="417" r:id="rId26"/>
    <p:sldId id="418" r:id="rId27"/>
    <p:sldId id="419" r:id="rId28"/>
    <p:sldId id="423" r:id="rId29"/>
    <p:sldId id="420" r:id="rId30"/>
    <p:sldId id="421" r:id="rId31"/>
    <p:sldId id="393" r:id="rId3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D9"/>
    <a:srgbClr val="FFA72A"/>
    <a:srgbClr val="F0F5FA"/>
    <a:srgbClr val="1A8AFA"/>
    <a:srgbClr val="0097CC"/>
    <a:srgbClr val="FDFFFF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68" autoAdjust="0"/>
    <p:restoredTop sz="94533" autoAdjust="0"/>
  </p:normalViewPr>
  <p:slideViewPr>
    <p:cSldViewPr>
      <p:cViewPr>
        <p:scale>
          <a:sx n="70" d="100"/>
          <a:sy n="70" d="100"/>
        </p:scale>
        <p:origin x="438" y="11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07-Jul-2015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07-Jul-2015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36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2FD8095-5A07-4F3A-AA2A-EC194FBA88C5}" type="slidenum">
              <a:rPr lang="en-US"/>
              <a:pPr/>
              <a:t>26</a:t>
            </a:fld>
            <a:r>
              <a:rPr lang="en-US" dirty="0"/>
              <a:t>##</a:t>
            </a:r>
          </a:p>
        </p:txBody>
      </p:sp>
      <p:sp>
        <p:nvSpPr>
          <p:cNvPr id="73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5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116851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0498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8726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496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582F316-6D0B-4AA4-B90F-36FEA4EFC287}" type="slidenum">
              <a:rPr lang="en-US"/>
              <a:pPr/>
              <a:t>3</a:t>
            </a:fld>
            <a:r>
              <a:rPr lang="en-US" dirty="0"/>
              <a:t>##</a:t>
            </a:r>
          </a:p>
        </p:txBody>
      </p:sp>
      <p:sp>
        <p:nvSpPr>
          <p:cNvPr id="729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2994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FE82F59-13EB-4DFE-9A04-C92BA31E55DD}" type="slidenum">
              <a:rPr lang="en-US"/>
              <a:pPr/>
              <a:t>7</a:t>
            </a:fld>
            <a:r>
              <a:rPr lang="en-US" dirty="0"/>
              <a:t>##</a:t>
            </a:r>
          </a:p>
        </p:txBody>
      </p:sp>
      <p:sp>
        <p:nvSpPr>
          <p:cNvPr id="73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3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35282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FE82F59-13EB-4DFE-9A04-C92BA31E55DD}" type="slidenum">
              <a:rPr lang="en-US"/>
              <a:pPr/>
              <a:t>11</a:t>
            </a:fld>
            <a:r>
              <a:rPr lang="en-US" dirty="0"/>
              <a:t>##</a:t>
            </a:r>
          </a:p>
        </p:txBody>
      </p:sp>
      <p:sp>
        <p:nvSpPr>
          <p:cNvPr id="73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3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100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FE82F59-13EB-4DFE-9A04-C92BA31E55DD}" type="slidenum">
              <a:rPr lang="en-US"/>
              <a:pPr/>
              <a:t>14</a:t>
            </a:fld>
            <a:r>
              <a:rPr lang="en-US" dirty="0"/>
              <a:t>##</a:t>
            </a:r>
          </a:p>
        </p:txBody>
      </p:sp>
      <p:sp>
        <p:nvSpPr>
          <p:cNvPr id="73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3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42620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2FD8095-5A07-4F3A-AA2A-EC194FBA88C5}" type="slidenum">
              <a:rPr lang="en-US"/>
              <a:pPr/>
              <a:t>15</a:t>
            </a:fld>
            <a:r>
              <a:rPr lang="en-US" dirty="0"/>
              <a:t>##</a:t>
            </a:r>
          </a:p>
        </p:txBody>
      </p:sp>
      <p:sp>
        <p:nvSpPr>
          <p:cNvPr id="73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5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56823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2FD8095-5A07-4F3A-AA2A-EC194FBA88C5}" type="slidenum">
              <a:rPr lang="en-US"/>
              <a:pPr/>
              <a:t>19</a:t>
            </a:fld>
            <a:r>
              <a:rPr lang="en-US" dirty="0"/>
              <a:t>##</a:t>
            </a:r>
          </a:p>
        </p:txBody>
      </p:sp>
      <p:sp>
        <p:nvSpPr>
          <p:cNvPr id="73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5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55456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2FD8095-5A07-4F3A-AA2A-EC194FBA88C5}" type="slidenum">
              <a:rPr lang="en-US"/>
              <a:pPr/>
              <a:t>23</a:t>
            </a:fld>
            <a:r>
              <a:rPr lang="en-US" dirty="0"/>
              <a:t>##</a:t>
            </a:r>
          </a:p>
        </p:txBody>
      </p:sp>
      <p:sp>
        <p:nvSpPr>
          <p:cNvPr id="73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5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03999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07-Jul-2015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66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6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07-Jul-2015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org/" TargetMode="External"/><Relationship Id="rId5" Type="http://schemas.openxmlformats.org/officeDocument/2006/relationships/image" Target="../media/image8.png"/><Relationship Id="rId10" Type="http://schemas.openxmlformats.org/officeDocument/2006/relationships/image" Target="../media/image11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28.png"/><Relationship Id="rId18" Type="http://schemas.openxmlformats.org/officeDocument/2006/relationships/hyperlink" Target="http://www.luxoft.com/bulgaria/" TargetMode="External"/><Relationship Id="rId3" Type="http://schemas.openxmlformats.org/officeDocument/2006/relationships/hyperlink" Target="https://softuni.bg/trainings/1147/Data-Structures-June-2015" TargetMode="External"/><Relationship Id="rId21" Type="http://schemas.openxmlformats.org/officeDocument/2006/relationships/image" Target="../media/image32.png"/><Relationship Id="rId7" Type="http://schemas.openxmlformats.org/officeDocument/2006/relationships/image" Target="../media/image25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6" Type="http://schemas.openxmlformats.org/officeDocument/2006/relationships/hyperlink" Target="http://www.superhosting.bg/" TargetMode="External"/><Relationship Id="rId20" Type="http://schemas.openxmlformats.org/officeDocument/2006/relationships/hyperlink" Target="http://www.indeavr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27.png"/><Relationship Id="rId5" Type="http://schemas.openxmlformats.org/officeDocument/2006/relationships/image" Target="../media/image24.jpeg"/><Relationship Id="rId15" Type="http://schemas.openxmlformats.org/officeDocument/2006/relationships/image" Target="../media/image29.png"/><Relationship Id="rId10" Type="http://schemas.openxmlformats.org/officeDocument/2006/relationships/hyperlink" Target="http://komfo.com/" TargetMode="External"/><Relationship Id="rId19" Type="http://schemas.openxmlformats.org/officeDocument/2006/relationships/image" Target="../media/image31.png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26.png"/><Relationship Id="rId14" Type="http://schemas.openxmlformats.org/officeDocument/2006/relationships/hyperlink" Target="http://www.softwaregroup-bg.com/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telerikacademy.com/Courses/Courses/Details/186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77198"/>
            <a:ext cx="3187613" cy="525135"/>
          </a:xfrm>
        </p:spPr>
        <p:txBody>
          <a:bodyPr/>
          <a:lstStyle/>
          <a:p>
            <a:r>
              <a:rPr lang="en-US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147097"/>
            <a:ext cx="3187614" cy="444343"/>
          </a:xfrm>
        </p:spPr>
        <p:txBody>
          <a:bodyPr/>
          <a:lstStyle/>
          <a:p>
            <a:r>
              <a:rPr lang="en-US" smtClean="0"/>
              <a:t>Technical 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652203"/>
            <a:ext cx="3187613" cy="363552"/>
          </a:xfrm>
        </p:spPr>
        <p:txBody>
          <a:bodyPr/>
          <a:lstStyle/>
          <a:p>
            <a:r>
              <a:rPr lang="en-US" smtClean="0"/>
              <a:t>Software 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993365"/>
            <a:ext cx="3187613" cy="331235"/>
          </a:xfrm>
        </p:spPr>
        <p:txBody>
          <a:bodyPr/>
          <a:lstStyle/>
          <a:p>
            <a:r>
              <a:rPr lang="en-US" smtClean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3419946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4" name="Picture 2" title="Software University Foundation">
            <a:hlinkClick r:id="rId6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2133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84071" y="3550644"/>
            <a:ext cx="2514600" cy="275961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576164">
            <a:off x="5360367" y="3441311"/>
            <a:ext cx="1599349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Stacks and</a:t>
            </a:r>
            <a:b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Queues</a:t>
            </a:r>
            <a:endParaRPr lang="en-US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0" name="Title 4"/>
          <p:cNvSpPr>
            <a:spLocks noGrp="1"/>
          </p:cNvSpPr>
          <p:nvPr>
            <p:ph type="ctrTitle"/>
          </p:nvPr>
        </p:nvSpPr>
        <p:spPr>
          <a:xfrm>
            <a:off x="3503612" y="662935"/>
            <a:ext cx="7940342" cy="1815850"/>
          </a:xfrm>
        </p:spPr>
        <p:txBody>
          <a:bodyPr>
            <a:normAutofit/>
          </a:bodyPr>
          <a:lstStyle/>
          <a:p>
            <a:r>
              <a:rPr lang="en-US" dirty="0" smtClean="0"/>
              <a:t>Linear Data Structures:</a:t>
            </a:r>
            <a:br>
              <a:rPr lang="en-US" dirty="0" smtClean="0"/>
            </a:br>
            <a:r>
              <a:rPr lang="en-US" dirty="0" smtClean="0"/>
              <a:t>Stacks and Queues</a:t>
            </a:r>
            <a:endParaRPr lang="en-US" dirty="0"/>
          </a:p>
        </p:txBody>
      </p:sp>
      <p:sp>
        <p:nvSpPr>
          <p:cNvPr id="31" name="Subtitle 5"/>
          <p:cNvSpPr>
            <a:spLocks noGrp="1"/>
          </p:cNvSpPr>
          <p:nvPr>
            <p:ph type="subTitle" idx="1"/>
          </p:nvPr>
        </p:nvSpPr>
        <p:spPr>
          <a:xfrm>
            <a:off x="3503612" y="2598527"/>
            <a:ext cx="7940342" cy="1287673"/>
          </a:xfrm>
        </p:spPr>
        <p:txBody>
          <a:bodyPr>
            <a:normAutofit/>
          </a:bodyPr>
          <a:lstStyle/>
          <a:p>
            <a:r>
              <a:rPr lang="en-US" dirty="0" smtClean="0"/>
              <a:t>Static and Dynamic Implementation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18612" y="4597830"/>
            <a:ext cx="2301542" cy="17267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64956" y="4677198"/>
            <a:ext cx="2595974" cy="159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31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itchFamily="49" charset="0"/>
                <a:cs typeface="Consolas" pitchFamily="49" charset="0"/>
              </a:rPr>
              <a:t>Stack&lt;T&gt;</a:t>
            </a:r>
            <a:r>
              <a:rPr lang="en-US" dirty="0"/>
              <a:t> – Example</a:t>
            </a:r>
            <a:endParaRPr lang="bg-BG" dirty="0"/>
          </a:p>
        </p:txBody>
      </p:sp>
      <p:sp>
        <p:nvSpPr>
          <p:cNvPr id="6225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Using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Push()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Pop()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Peek()</a:t>
            </a:r>
            <a:r>
              <a:rPr lang="en-US" sz="3200" dirty="0"/>
              <a:t> methods</a:t>
            </a:r>
            <a:endParaRPr lang="bg-BG" sz="3200" dirty="0"/>
          </a:p>
        </p:txBody>
      </p:sp>
      <p:sp>
        <p:nvSpPr>
          <p:cNvPr id="622598" name="Rectangle 6"/>
          <p:cNvSpPr>
            <a:spLocks noChangeArrowheads="1"/>
          </p:cNvSpPr>
          <p:nvPr/>
        </p:nvSpPr>
        <p:spPr bwMode="auto">
          <a:xfrm>
            <a:off x="836614" y="1828800"/>
            <a:ext cx="10515598" cy="45674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stack = new Stack&lt;string&gt;();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stack.Push("1. Ivan");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stack.Push("2. Nikolay");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stack.Push("3. Maria");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</a:t>
            </a: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("Top = {0}", stack.Peek());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while (stack.Count &gt; 0)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string personName = stack.Pop();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Console.WriteLine(personName);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37388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1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323012" y="2751628"/>
            <a:ext cx="4442672" cy="820600"/>
          </a:xfrm>
        </p:spPr>
        <p:txBody>
          <a:bodyPr/>
          <a:lstStyle/>
          <a:p>
            <a:r>
              <a:rPr lang="en-US" dirty="0" smtClean="0"/>
              <a:t>Stack&lt;T&gt;</a:t>
            </a:r>
            <a:endParaRPr lang="en-US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323012" y="3589828"/>
            <a:ext cx="44426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612" y="1143000"/>
            <a:ext cx="4114536" cy="484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/>
              <a:t>We are given an arithmetical expression with brackets (with nesting)</a:t>
            </a:r>
          </a:p>
          <a:p>
            <a:pPr>
              <a:lnSpc>
                <a:spcPct val="110000"/>
              </a:lnSpc>
            </a:pPr>
            <a:r>
              <a:rPr lang="en-US" sz="3200" dirty="0" smtClean="0"/>
              <a:t>Goal: extract all sub-expressions in brackets</a:t>
            </a:r>
          </a:p>
          <a:p>
            <a:pPr>
              <a:lnSpc>
                <a:spcPct val="110000"/>
              </a:lnSpc>
            </a:pPr>
            <a:r>
              <a:rPr lang="en-US" sz="3200" dirty="0" smtClean="0"/>
              <a:t>Example: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1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+ (2 - (2+3) * 4 / (3+1)) * 5</a:t>
            </a:r>
          </a:p>
          <a:p>
            <a:pPr>
              <a:lnSpc>
                <a:spcPct val="110000"/>
              </a:lnSpc>
            </a:pPr>
            <a:r>
              <a:rPr lang="en-US" sz="3200" dirty="0" smtClean="0"/>
              <a:t>Result</a:t>
            </a:r>
            <a:r>
              <a:rPr lang="en-US" sz="3200" dirty="0" smtClean="0"/>
              <a:t>: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2+3) </a:t>
            </a:r>
            <a:r>
              <a:rPr lang="en-US" sz="3200" dirty="0" smtClean="0"/>
              <a:t>|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(3+1) </a:t>
            </a:r>
            <a:r>
              <a:rPr lang="en-US" sz="3200" dirty="0" smtClean="0"/>
              <a:t>|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(2 - (2+3) * 4 / (3+1))</a:t>
            </a:r>
          </a:p>
          <a:p>
            <a:pPr>
              <a:lnSpc>
                <a:spcPct val="110000"/>
              </a:lnSpc>
            </a:pPr>
            <a:r>
              <a:rPr lang="en-US" sz="3200" dirty="0" smtClean="0"/>
              <a:t>Algorithm:</a:t>
            </a:r>
          </a:p>
          <a:p>
            <a:pPr lvl="1">
              <a:lnSpc>
                <a:spcPct val="110000"/>
              </a:lnSpc>
            </a:pPr>
            <a:r>
              <a:rPr lang="en-US" sz="3000" dirty="0" smtClean="0"/>
              <a:t>For each '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3000" dirty="0" smtClean="0"/>
              <a:t>' push its index in a stack</a:t>
            </a:r>
          </a:p>
          <a:p>
            <a:pPr lvl="1">
              <a:lnSpc>
                <a:spcPct val="110000"/>
              </a:lnSpc>
            </a:pPr>
            <a:r>
              <a:rPr lang="en-US" sz="3000" dirty="0" smtClean="0"/>
              <a:t>For each '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3000" dirty="0" smtClean="0"/>
              <a:t>' pop the corresponding start </a:t>
            </a:r>
            <a:r>
              <a:rPr lang="en-US" sz="3000" dirty="0" smtClean="0"/>
              <a:t>index</a:t>
            </a:r>
          </a:p>
          <a:p>
            <a:pPr lvl="2">
              <a:lnSpc>
                <a:spcPct val="110000"/>
              </a:lnSpc>
            </a:pPr>
            <a:r>
              <a:rPr lang="en-US" sz="2800" dirty="0" smtClean="0"/>
              <a:t>P</a:t>
            </a:r>
            <a:r>
              <a:rPr lang="en-US" sz="2800" dirty="0" smtClean="0">
                <a:sym typeface="Wingdings" panose="05000000000000000000" pitchFamily="2" charset="2"/>
              </a:rPr>
              <a:t>rint the substring (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start_index</a:t>
            </a:r>
            <a:r>
              <a:rPr lang="en-US" sz="2800" dirty="0" smtClean="0">
                <a:sym typeface="Wingdings" panose="05000000000000000000" pitchFamily="2" charset="2"/>
              </a:rPr>
              <a:t> …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end_index</a:t>
            </a:r>
            <a:r>
              <a:rPr lang="en-US" sz="2800" dirty="0" smtClean="0">
                <a:sym typeface="Wingdings" panose="05000000000000000000" pitchFamily="2" charset="2"/>
              </a:rPr>
              <a:t>)</a:t>
            </a:r>
            <a:endParaRPr lang="bg-BG" sz="2800" dirty="0"/>
          </a:p>
        </p:txBody>
      </p:sp>
      <p:sp>
        <p:nvSpPr>
          <p:cNvPr id="69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Matching Brackets – Example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88936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Matching Brackets – </a:t>
            </a:r>
            <a:r>
              <a:rPr lang="en-US" dirty="0" smtClean="0"/>
              <a:t>Solution</a:t>
            </a:r>
            <a:endParaRPr lang="bg-BG" dirty="0"/>
          </a:p>
        </p:txBody>
      </p:sp>
      <p:sp>
        <p:nvSpPr>
          <p:cNvPr id="697349" name="Rectangle 5"/>
          <p:cNvSpPr>
            <a:spLocks noChangeArrowheads="1"/>
          </p:cNvSpPr>
          <p:nvPr/>
        </p:nvSpPr>
        <p:spPr bwMode="auto">
          <a:xfrm>
            <a:off x="664116" y="1076265"/>
            <a:ext cx="10840496" cy="532453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expression = "1 + (2 - (2+3) * 4 / (3+1)) * 5";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stack = new Stack&lt;int&gt;();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index = 0; index &lt; expression.Length; index++)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char ch = expression[index];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(ch == '(')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stack.Push(index);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else if (ch == ')')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int startIndex = stack.Pop();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int length = index - startIndex + 1;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string contents =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expression.Substring(startIndex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length);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Console.WriteLine(contents);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9283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382" y="1066800"/>
            <a:ext cx="6656388" cy="3200400"/>
          </a:xfrm>
          <a:prstGeom prst="roundRect">
            <a:avLst>
              <a:gd name="adj" fmla="val 315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2162" name="Rectangle 2"/>
          <p:cNvSpPr>
            <a:spLocks noGrp="1" noChangeArrowheads="1"/>
          </p:cNvSpPr>
          <p:nvPr>
            <p:ph type="title"/>
          </p:nvPr>
        </p:nvSpPr>
        <p:spPr>
          <a:xfrm>
            <a:off x="1499340" y="4681976"/>
            <a:ext cx="8938472" cy="820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cs typeface="Consolas" pitchFamily="49" charset="0"/>
              </a:rPr>
              <a:t>Matching Brackets</a:t>
            </a:r>
            <a:endParaRPr lang="en-US" noProof="1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99340" y="55601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7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1519821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Queues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2350817"/>
            <a:ext cx="8938472" cy="69287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Static and Dynamic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Implementation</a:t>
            </a:r>
            <a:endParaRPr lang="en-US" dirty="0"/>
          </a:p>
        </p:txBody>
      </p:sp>
      <p:pic>
        <p:nvPicPr>
          <p:cNvPr id="33794" name="Picture 2" descr="http://cybershack.com.au/img/2008/News/August_2008/queue512x288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9812" y="3514724"/>
            <a:ext cx="4724400" cy="2657476"/>
          </a:xfrm>
          <a:prstGeom prst="roundRect">
            <a:avLst>
              <a:gd name="adj" fmla="val 9707"/>
            </a:avLst>
          </a:prstGeom>
          <a:noFill/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44288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FIFO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 smtClean="0"/>
              <a:t>irst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 smtClean="0"/>
              <a:t>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 smtClean="0"/>
              <a:t>irst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/>
              <a:t>ut) structure</a:t>
            </a:r>
          </a:p>
          <a:p>
            <a:r>
              <a:rPr lang="en-US" dirty="0" smtClean="0"/>
              <a:t>Elements inserted at the tail </a:t>
            </a:r>
            <a:r>
              <a:rPr lang="en-US" dirty="0" smtClean="0"/>
              <a:t>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enqueue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Elements removed from the head </a:t>
            </a:r>
            <a:r>
              <a:rPr lang="en-US" dirty="0" smtClean="0"/>
              <a:t>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dequeue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Useful in many situations</a:t>
            </a:r>
          </a:p>
          <a:p>
            <a:pPr lvl="1"/>
            <a:r>
              <a:rPr lang="en-US" dirty="0" smtClean="0"/>
              <a:t>Print queues, message queues, etc.</a:t>
            </a:r>
          </a:p>
          <a:p>
            <a:r>
              <a:rPr lang="en-US" dirty="0" smtClean="0"/>
              <a:t>Can be implemented in several ways</a:t>
            </a:r>
          </a:p>
          <a:p>
            <a:pPr lvl="1"/>
            <a:r>
              <a:rPr lang="en-US" dirty="0" smtClean="0"/>
              <a:t>Statically (using array)</a:t>
            </a:r>
          </a:p>
          <a:p>
            <a:pPr lvl="1"/>
            <a:r>
              <a:rPr lang="en-US" dirty="0" smtClean="0"/>
              <a:t>Dynamically (using pointers)</a:t>
            </a:r>
          </a:p>
          <a:p>
            <a:pPr lvl="1"/>
            <a:r>
              <a:rPr lang="en-US" dirty="0" smtClean="0"/>
              <a:t>Using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Queue&lt;T&gt;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630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Queue ADT</a:t>
            </a:r>
            <a:endParaRPr lang="bg-BG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612" y="3276600"/>
            <a:ext cx="4176122" cy="2950720"/>
          </a:xfrm>
          <a:prstGeom prst="roundRect">
            <a:avLst>
              <a:gd name="adj" fmla="val 1344"/>
            </a:avLst>
          </a:prstGeom>
        </p:spPr>
      </p:pic>
    </p:spTree>
    <p:extLst>
      <p:ext uri="{BB962C8B-B14F-4D97-AF65-F5344CB8AC3E}">
        <p14:creationId xmlns:p14="http://schemas.microsoft.com/office/powerpoint/2010/main" val="203562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</a:t>
            </a:r>
            <a:r>
              <a:rPr lang="en-US" dirty="0" smtClean="0"/>
              <a:t>(Circular) Queue</a:t>
            </a:r>
            <a:endParaRPr lang="bg-BG" dirty="0"/>
          </a:p>
        </p:txBody>
      </p:sp>
      <p:sp>
        <p:nvSpPr>
          <p:cNvPr id="74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(array-based) implementation</a:t>
            </a:r>
          </a:p>
          <a:p>
            <a:pPr lvl="1"/>
            <a:r>
              <a:rPr lang="en-US" dirty="0">
                <a:cs typeface="Times New Roman" pitchFamily="18" charset="0"/>
              </a:rPr>
              <a:t>Implemented as a “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cs typeface="Times New Roman" pitchFamily="18" charset="0"/>
              </a:rPr>
              <a:t>circular array</a:t>
            </a:r>
            <a:r>
              <a:rPr lang="en-US" dirty="0">
                <a:cs typeface="Times New Roman" pitchFamily="18" charset="0"/>
              </a:rPr>
              <a:t>”</a:t>
            </a:r>
          </a:p>
          <a:p>
            <a:pPr lvl="1"/>
            <a:r>
              <a:rPr lang="en-US" dirty="0" smtClean="0">
                <a:cs typeface="Times New Roman" pitchFamily="18" charset="0"/>
              </a:rPr>
              <a:t>Has </a:t>
            </a:r>
            <a:r>
              <a:rPr lang="en-US" dirty="0">
                <a:cs typeface="Times New Roman" pitchFamily="18" charset="0"/>
              </a:rPr>
              <a:t>limited (fixed) </a:t>
            </a:r>
            <a:r>
              <a:rPr lang="en-US" dirty="0" smtClean="0">
                <a:cs typeface="Times New Roman" pitchFamily="18" charset="0"/>
              </a:rPr>
              <a:t>capacity (doubled when filled)</a:t>
            </a:r>
            <a:endParaRPr lang="en-US" dirty="0">
              <a:cs typeface="Times New Roman" pitchFamily="18" charset="0"/>
            </a:endParaRPr>
          </a:p>
          <a:p>
            <a:pPr lvl="1"/>
            <a:r>
              <a:rPr lang="en-US" dirty="0" smtClean="0"/>
              <a:t>Has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head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tail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indices, </a:t>
            </a:r>
            <a:r>
              <a:rPr lang="en-US" dirty="0"/>
              <a:t>pointing to the head and the </a:t>
            </a:r>
            <a:r>
              <a:rPr lang="en-US" dirty="0" smtClean="0"/>
              <a:t>tail of the </a:t>
            </a:r>
            <a:r>
              <a:rPr lang="en-US" dirty="0" smtClean="0"/>
              <a:t>circular queue</a:t>
            </a:r>
            <a:endParaRPr lang="en-US" sz="2800" dirty="0">
              <a:cs typeface="Times New Roman" pitchFamily="18" charset="0"/>
            </a:endParaRPr>
          </a:p>
        </p:txBody>
      </p:sp>
      <p:sp>
        <p:nvSpPr>
          <p:cNvPr id="31" name="Text Box 26"/>
          <p:cNvSpPr txBox="1">
            <a:spLocks noChangeArrowheads="1"/>
          </p:cNvSpPr>
          <p:nvPr/>
        </p:nvSpPr>
        <p:spPr bwMode="auto">
          <a:xfrm>
            <a:off x="3071864" y="4866921"/>
            <a:ext cx="45720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100000"/>
              </a:lnSpc>
              <a:spcBef>
                <a:spcPct val="50000"/>
              </a:spcBef>
            </a:pPr>
            <a:r>
              <a:rPr lang="en-US" sz="3000" b="1" dirty="0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</a:t>
            </a:r>
            <a:endParaRPr lang="en-US" sz="3000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aphicFrame>
        <p:nvGraphicFramePr>
          <p:cNvPr id="32" name="Group 134"/>
          <p:cNvGraphicFramePr>
            <a:graphicFrameLocks/>
          </p:cNvGraphicFramePr>
          <p:nvPr/>
        </p:nvGraphicFramePr>
        <p:xfrm>
          <a:off x="3601580" y="4902892"/>
          <a:ext cx="4702632" cy="496824"/>
        </p:xfrm>
        <a:graphic>
          <a:graphicData uri="http://schemas.openxmlformats.org/drawingml/2006/table">
            <a:tbl>
              <a:tblPr/>
              <a:tblGrid>
                <a:gridCol w="587829"/>
                <a:gridCol w="587829"/>
                <a:gridCol w="587829"/>
                <a:gridCol w="587829"/>
                <a:gridCol w="587829"/>
                <a:gridCol w="587829"/>
                <a:gridCol w="587829"/>
                <a:gridCol w="587829"/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7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12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2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5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3728024" y="4449876"/>
            <a:ext cx="446147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latin typeface="Consolas" pitchFamily="49" charset="0"/>
                <a:cs typeface="Consolas" pitchFamily="49" charset="0"/>
              </a:rPr>
              <a:t>0   1   2   3   4   5   6   7</a:t>
            </a:r>
          </a:p>
        </p:txBody>
      </p:sp>
      <p:sp>
        <p:nvSpPr>
          <p:cNvPr id="34" name="Line 19"/>
          <p:cNvSpPr>
            <a:spLocks noChangeShapeType="1"/>
          </p:cNvSpPr>
          <p:nvPr/>
        </p:nvSpPr>
        <p:spPr bwMode="auto">
          <a:xfrm flipV="1">
            <a:off x="5053983" y="5470620"/>
            <a:ext cx="0" cy="437104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565721" y="5877580"/>
            <a:ext cx="973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6" name="Line 19"/>
          <p:cNvSpPr>
            <a:spLocks noChangeShapeType="1"/>
          </p:cNvSpPr>
          <p:nvPr/>
        </p:nvSpPr>
        <p:spPr bwMode="auto">
          <a:xfrm flipV="1">
            <a:off x="6822980" y="5460572"/>
            <a:ext cx="0" cy="437104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338925" y="5877580"/>
            <a:ext cx="973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tail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910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Queue</a:t>
            </a:r>
          </a:p>
        </p:txBody>
      </p:sp>
      <p:sp>
        <p:nvSpPr>
          <p:cNvPr id="67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cs typeface="Times New Roman" pitchFamily="18" charset="0"/>
              </a:rPr>
              <a:t>Dynamic (pointer-based) implementation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cs typeface="Times New Roman" pitchFamily="18" charset="0"/>
              </a:rPr>
              <a:t>Each </a:t>
            </a:r>
            <a:r>
              <a:rPr lang="en-US" dirty="0" smtClean="0">
                <a:cs typeface="Times New Roman" pitchFamily="18" charset="0"/>
              </a:rPr>
              <a:t>item has 2 fields: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value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cs typeface="Times New Roman" pitchFamily="18" charset="0"/>
              </a:rPr>
              <a:t> </a:t>
            </a:r>
            <a:r>
              <a:rPr lang="en-US" dirty="0" smtClean="0">
                <a:cs typeface="Times New Roman" pitchFamily="18" charset="0"/>
              </a:rPr>
              <a:t>and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next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dirty="0">
                <a:cs typeface="Times New Roman" pitchFamily="18" charset="0"/>
              </a:rPr>
              <a:t>Dynamically create and delete objects</a:t>
            </a:r>
          </a:p>
        </p:txBody>
      </p:sp>
      <p:sp>
        <p:nvSpPr>
          <p:cNvPr id="29" name="Line 19"/>
          <p:cNvSpPr>
            <a:spLocks noChangeShapeType="1"/>
          </p:cNvSpPr>
          <p:nvPr/>
        </p:nvSpPr>
        <p:spPr bwMode="auto">
          <a:xfrm>
            <a:off x="3354237" y="3784172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graphicFrame>
        <p:nvGraphicFramePr>
          <p:cNvPr id="30" name="Group 134"/>
          <p:cNvGraphicFramePr>
            <a:graphicFrameLocks/>
          </p:cNvGraphicFramePr>
          <p:nvPr/>
        </p:nvGraphicFramePr>
        <p:xfrm>
          <a:off x="2848142" y="4273196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/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2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1" name="Group 134"/>
          <p:cNvGraphicFramePr>
            <a:graphicFrameLocks/>
          </p:cNvGraphicFramePr>
          <p:nvPr/>
        </p:nvGraphicFramePr>
        <p:xfrm>
          <a:off x="4600742" y="4273196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/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7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2" name="Rectangle 31"/>
          <p:cNvSpPr/>
          <p:nvPr/>
        </p:nvSpPr>
        <p:spPr>
          <a:xfrm>
            <a:off x="2863869" y="3260952"/>
            <a:ext cx="973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3" name="Line 16"/>
          <p:cNvSpPr>
            <a:spLocks noChangeShapeType="1"/>
          </p:cNvSpPr>
          <p:nvPr/>
        </p:nvSpPr>
        <p:spPr bwMode="auto">
          <a:xfrm flipV="1">
            <a:off x="3768352" y="4802881"/>
            <a:ext cx="814387" cy="33337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graphicFrame>
        <p:nvGraphicFramePr>
          <p:cNvPr id="34" name="Group 134"/>
          <p:cNvGraphicFramePr>
            <a:graphicFrameLocks/>
          </p:cNvGraphicFramePr>
          <p:nvPr/>
        </p:nvGraphicFramePr>
        <p:xfrm>
          <a:off x="6347533" y="4273196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/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4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5" name="Line 16"/>
          <p:cNvSpPr>
            <a:spLocks noChangeShapeType="1"/>
          </p:cNvSpPr>
          <p:nvPr/>
        </p:nvSpPr>
        <p:spPr bwMode="auto">
          <a:xfrm flipV="1">
            <a:off x="5515143" y="4802881"/>
            <a:ext cx="814387" cy="33337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graphicFrame>
        <p:nvGraphicFramePr>
          <p:cNvPr id="36" name="Group 134"/>
          <p:cNvGraphicFramePr>
            <a:graphicFrameLocks/>
          </p:cNvGraphicFramePr>
          <p:nvPr/>
        </p:nvGraphicFramePr>
        <p:xfrm>
          <a:off x="8105942" y="4273196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/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5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7" name="Line 16"/>
          <p:cNvSpPr>
            <a:spLocks noChangeShapeType="1"/>
          </p:cNvSpPr>
          <p:nvPr/>
        </p:nvSpPr>
        <p:spPr bwMode="auto">
          <a:xfrm flipV="1">
            <a:off x="7273552" y="4802881"/>
            <a:ext cx="814387" cy="33337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8128878" y="5877580"/>
            <a:ext cx="973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null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9" name="Line 20"/>
          <p:cNvSpPr>
            <a:spLocks noChangeShapeType="1"/>
          </p:cNvSpPr>
          <p:nvPr/>
        </p:nvSpPr>
        <p:spPr bwMode="auto">
          <a:xfrm>
            <a:off x="8622085" y="5344180"/>
            <a:ext cx="0" cy="5334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40" name="Line 19"/>
          <p:cNvSpPr>
            <a:spLocks noChangeShapeType="1"/>
          </p:cNvSpPr>
          <p:nvPr/>
        </p:nvSpPr>
        <p:spPr bwMode="auto">
          <a:xfrm>
            <a:off x="8603334" y="3784040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123014" y="3260820"/>
            <a:ext cx="973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tail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64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://www.patricktaylor.com/uploads/queue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8084" y="1125510"/>
            <a:ext cx="5539528" cy="3338556"/>
          </a:xfrm>
          <a:prstGeom prst="roundRect">
            <a:avLst>
              <a:gd name="adj" fmla="val 176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783484" y="4953000"/>
            <a:ext cx="10568728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The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Queue&lt;T&gt;</a:t>
            </a:r>
            <a:r>
              <a:rPr lang="en-US" dirty="0" smtClean="0"/>
              <a:t> Class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83484" y="5754968"/>
            <a:ext cx="10568728" cy="69287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Standard Queue Implementation in .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0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2913" indent="-442913">
              <a:lnSpc>
                <a:spcPct val="100000"/>
              </a:lnSpc>
              <a:buFontTx/>
              <a:buAutoNum type="arabicPeriod"/>
            </a:pPr>
            <a:r>
              <a:rPr lang="en-US" dirty="0"/>
              <a:t>Stacks</a:t>
            </a:r>
          </a:p>
          <a:p>
            <a:pPr marL="723900" lvl="1" indent="-376238">
              <a:lnSpc>
                <a:spcPct val="100000"/>
              </a:lnSpc>
            </a:pPr>
            <a:r>
              <a:rPr lang="en-US" dirty="0"/>
              <a:t>Static and Linked Implementation</a:t>
            </a:r>
          </a:p>
          <a:p>
            <a:pPr marL="723900" lvl="1" indent="-376238">
              <a:lnSpc>
                <a:spcPct val="100000"/>
              </a:lnSpc>
            </a:pP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Stack&lt;T&gt;</a:t>
            </a:r>
            <a:r>
              <a:rPr lang="en-US" dirty="0"/>
              <a:t> </a:t>
            </a:r>
            <a:r>
              <a:rPr lang="en-US" dirty="0" smtClean="0"/>
              <a:t>Class in .NET Framework</a:t>
            </a:r>
            <a:endParaRPr lang="en-US" dirty="0"/>
          </a:p>
          <a:p>
            <a:pPr marL="442913" indent="-442913">
              <a:lnSpc>
                <a:spcPct val="100000"/>
              </a:lnSpc>
              <a:buFontTx/>
              <a:buAutoNum type="arabicPeriod"/>
            </a:pPr>
            <a:r>
              <a:rPr lang="en-US" dirty="0"/>
              <a:t>Queues</a:t>
            </a:r>
          </a:p>
          <a:p>
            <a:pPr marL="723900" lvl="1" indent="-376238">
              <a:lnSpc>
                <a:spcPct val="100000"/>
              </a:lnSpc>
            </a:pPr>
            <a:r>
              <a:rPr lang="en-US" dirty="0"/>
              <a:t>Circular and Linked Implementation</a:t>
            </a:r>
          </a:p>
          <a:p>
            <a:pPr marL="723900" lvl="1" indent="-376238">
              <a:lnSpc>
                <a:spcPct val="100000"/>
              </a:lnSpc>
            </a:pP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Queue&lt;T&gt;</a:t>
            </a:r>
            <a:r>
              <a:rPr lang="en-US" dirty="0"/>
              <a:t> </a:t>
            </a:r>
            <a:r>
              <a:rPr lang="en-US" dirty="0" smtClean="0"/>
              <a:t>Class</a:t>
            </a:r>
            <a:r>
              <a:rPr lang="en-US" dirty="0"/>
              <a:t> in .NET Framework</a:t>
            </a:r>
          </a:p>
          <a:p>
            <a:pPr marL="790576" lvl="1" indent="-442913">
              <a:lnSpc>
                <a:spcPct val="100000"/>
              </a:lnSpc>
            </a:pP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943321" y="1676400"/>
            <a:ext cx="3713691" cy="4724400"/>
            <a:chOff x="7943321" y="1676400"/>
            <a:chExt cx="3713691" cy="47244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43321" y="1676400"/>
              <a:ext cx="3663951" cy="47244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24521" y="1883391"/>
              <a:ext cx="1732491" cy="10613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8299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Queue&lt;T&gt;</a:t>
            </a:r>
            <a:r>
              <a:rPr lang="en-US" dirty="0" smtClean="0"/>
              <a:t> implements </a:t>
            </a:r>
            <a:r>
              <a:rPr lang="en-US" dirty="0" smtClean="0"/>
              <a:t>the queue data structure using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circular resizable array</a:t>
            </a:r>
          </a:p>
          <a:p>
            <a:pPr lvl="1"/>
            <a:r>
              <a:rPr lang="en-US" dirty="0" smtClean="0"/>
              <a:t>Elements are </a:t>
            </a:r>
            <a:r>
              <a:rPr lang="en-US" dirty="0" smtClean="0"/>
              <a:t>of the </a:t>
            </a:r>
            <a:r>
              <a:rPr lang="en-US" dirty="0" smtClean="0"/>
              <a:t>same type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dirty="0" smtClean="0"/>
              <a:t> can be any type, e.g. </a:t>
            </a:r>
            <a:r>
              <a:rPr lang="en-US" dirty="0" smtClean="0"/>
              <a:t>/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Queue&lt;int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/>
              <a:t> </a:t>
            </a:r>
            <a:r>
              <a:rPr lang="en-US" dirty="0" smtClean="0"/>
              <a:t>/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Queue&lt;DateTime&gt;</a:t>
            </a:r>
            <a:endParaRPr lang="en-US" dirty="0" smtClean="0"/>
          </a:p>
          <a:p>
            <a:pPr lvl="1"/>
            <a:r>
              <a:rPr lang="en-US" dirty="0" smtClean="0"/>
              <a:t>Size is dynamically increased as needed</a:t>
            </a:r>
          </a:p>
          <a:p>
            <a:r>
              <a:rPr lang="en-US" dirty="0" smtClean="0"/>
              <a:t>Basic functionality: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Enqueue(T)</a:t>
            </a:r>
            <a:r>
              <a:rPr lang="en-US" dirty="0" smtClean="0"/>
              <a:t> – </a:t>
            </a:r>
            <a:r>
              <a:rPr lang="en-US" dirty="0" smtClean="0"/>
              <a:t>appends an </a:t>
            </a:r>
            <a:r>
              <a:rPr lang="en-US" dirty="0" smtClean="0"/>
              <a:t>element to the end of the queue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Dequeue()</a:t>
            </a:r>
            <a:r>
              <a:rPr lang="en-US" dirty="0" smtClean="0"/>
              <a:t> – removes and returns the element at the beginning of the queue</a:t>
            </a:r>
            <a:endParaRPr lang="en-US" dirty="0"/>
          </a:p>
        </p:txBody>
      </p:sp>
      <p:sp>
        <p:nvSpPr>
          <p:cNvPr id="634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Queue&lt;T&gt; </a:t>
            </a:r>
            <a:r>
              <a:rPr lang="en-US" dirty="0" smtClean="0"/>
              <a:t>Class in .NET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02934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9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 functionality:</a:t>
            </a:r>
            <a:endParaRPr lang="en-US" noProof="1" smtClean="0"/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Peek()</a:t>
            </a:r>
            <a:r>
              <a:rPr lang="en-US" dirty="0" smtClean="0"/>
              <a:t> – returns the element at the beginning of the queue without removing it</a:t>
            </a:r>
            <a:endParaRPr lang="bg-BG" dirty="0" smtClean="0"/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/>
              <a:t>– returns the number of elements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Clear()</a:t>
            </a:r>
            <a:r>
              <a:rPr lang="en-US" dirty="0" smtClean="0"/>
              <a:t> – removes all elements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Contains(T)</a:t>
            </a:r>
            <a:r>
              <a:rPr lang="en-US" dirty="0" smtClean="0"/>
              <a:t> – </a:t>
            </a:r>
            <a:r>
              <a:rPr lang="en-US" dirty="0" smtClean="0"/>
              <a:t>checks whether </a:t>
            </a:r>
            <a:r>
              <a:rPr lang="en-US" dirty="0" smtClean="0"/>
              <a:t>given element is in the queue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ToArray()</a:t>
            </a:r>
            <a:r>
              <a:rPr lang="en-US" dirty="0" smtClean="0"/>
              <a:t> – converts the queue to an array</a:t>
            </a:r>
            <a:endParaRPr lang="en-US" noProof="1" smtClean="0"/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TrimExcess()</a:t>
            </a:r>
            <a:r>
              <a:rPr lang="en-US" dirty="0" smtClean="0"/>
              <a:t> – </a:t>
            </a:r>
            <a:r>
              <a:rPr lang="en-US" dirty="0" smtClean="0"/>
              <a:t>removes all unneeded empty capacity</a:t>
            </a:r>
            <a:endParaRPr lang="bg-BG" dirty="0"/>
          </a:p>
        </p:txBody>
      </p:sp>
      <p:sp>
        <p:nvSpPr>
          <p:cNvPr id="635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Queue&lt;T&gt; Class (2)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7564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1" smtClean="0"/>
              <a:t>Using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Enqueue()</a:t>
            </a:r>
            <a:r>
              <a:rPr lang="en-US" noProof="1" smtClean="0"/>
              <a:t> and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Dequeue()</a:t>
            </a:r>
            <a:r>
              <a:rPr lang="en-US" noProof="1" smtClean="0"/>
              <a:t> methods</a:t>
            </a:r>
            <a:endParaRPr lang="en-US" noProof="1"/>
          </a:p>
        </p:txBody>
      </p:sp>
      <p:sp>
        <p:nvSpPr>
          <p:cNvPr id="6389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Queue&lt;T&gt; –</a:t>
            </a:r>
            <a:r>
              <a:rPr lang="bg-BG" smtClean="0"/>
              <a:t> </a:t>
            </a:r>
            <a:r>
              <a:rPr lang="en-US" noProof="1" smtClean="0"/>
              <a:t>Example</a:t>
            </a:r>
            <a:endParaRPr lang="en-US" noProof="1"/>
          </a:p>
        </p:txBody>
      </p:sp>
      <p:sp>
        <p:nvSpPr>
          <p:cNvPr id="638981" name="Rectangle 5"/>
          <p:cNvSpPr>
            <a:spLocks noChangeArrowheads="1"/>
          </p:cNvSpPr>
          <p:nvPr/>
        </p:nvSpPr>
        <p:spPr bwMode="auto">
          <a:xfrm>
            <a:off x="1292226" y="1984206"/>
            <a:ext cx="9602786" cy="44165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Queue&lt;string&gt; queue = new Queue&lt;string&gt;();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queue.Enqueue("Message One");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queue.Enqueue("Message Two");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queue.Enqueue("Message Three");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while 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(queue.Count &gt; 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message = queue.Dequeue();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Console.WriteLine(message);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3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3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3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endParaRPr lang="bg-BG" sz="23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8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6" name="Picture 4" descr="http://bonnvoyage.files.wordpress.com/2007/10/bus-queue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140" y="1147490"/>
            <a:ext cx="5280872" cy="3252712"/>
          </a:xfrm>
          <a:prstGeom prst="roundRect">
            <a:avLst>
              <a:gd name="adj" fmla="val 172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1499340" y="480060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The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Queue&lt;T&gt;</a:t>
            </a:r>
            <a:r>
              <a:rPr lang="en-US" dirty="0" smtClean="0"/>
              <a:t> Class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99340" y="5602568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55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0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are given the </a:t>
            </a:r>
            <a:r>
              <a:rPr lang="en-US" dirty="0" smtClean="0"/>
              <a:t>following sequence</a:t>
            </a:r>
            <a:r>
              <a:rPr lang="en-US" dirty="0" smtClean="0"/>
              <a:t>:</a:t>
            </a:r>
          </a:p>
          <a:p>
            <a:pPr lvl="1"/>
            <a:endParaRPr lang="en-US" dirty="0" smtClean="0"/>
          </a:p>
          <a:p>
            <a:pPr marL="531813" lvl="1" indent="0">
              <a:buNone/>
            </a:pPr>
            <a:r>
              <a:rPr lang="en-US" dirty="0" smtClean="0"/>
              <a:t>S = N, N+1, 2*N, N+2, 2*(N+1), 2*N+1, 4*N, …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Find the first index of given number P</a:t>
            </a:r>
          </a:p>
          <a:p>
            <a:r>
              <a:rPr lang="en-US" dirty="0" smtClean="0"/>
              <a:t>Example: N = 3, P = 16</a:t>
            </a:r>
          </a:p>
          <a:p>
            <a:pPr lvl="1"/>
            <a:r>
              <a:rPr lang="en-US" dirty="0" smtClean="0"/>
              <a:t>S = 3, 4, 6, 5, 8, 7, 12, 6, 10, 9, 16, 8, 14, …</a:t>
            </a:r>
          </a:p>
          <a:p>
            <a:pPr lvl="1"/>
            <a:r>
              <a:rPr lang="en-US" dirty="0" smtClean="0"/>
              <a:t>Index of P = </a:t>
            </a:r>
            <a:r>
              <a:rPr lang="en-US" dirty="0" smtClean="0"/>
              <a:t>11 (starts from 1)</a:t>
            </a:r>
            <a:endParaRPr lang="bg-BG" dirty="0"/>
          </a:p>
        </p:txBody>
      </p:sp>
      <p:sp>
        <p:nvSpPr>
          <p:cNvPr id="640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Sequence N, N+1, 2*N</a:t>
            </a:r>
            <a:endParaRPr lang="bg-BG" dirty="0"/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5821422" y="5230073"/>
            <a:ext cx="613046" cy="5578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bg-BG" sz="20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40005" name="Freeform 5"/>
          <p:cNvSpPr>
            <a:spLocks/>
          </p:cNvSpPr>
          <p:nvPr/>
        </p:nvSpPr>
        <p:spPr bwMode="auto">
          <a:xfrm>
            <a:off x="1549708" y="2314753"/>
            <a:ext cx="513304" cy="257175"/>
          </a:xfrm>
          <a:custGeom>
            <a:avLst/>
            <a:gdLst/>
            <a:ahLst/>
            <a:cxnLst>
              <a:cxn ang="0">
                <a:pos x="0" y="120"/>
              </a:cxn>
              <a:cxn ang="0">
                <a:pos x="67" y="39"/>
              </a:cxn>
              <a:cxn ang="0">
                <a:pos x="185" y="1"/>
              </a:cxn>
              <a:cxn ang="0">
                <a:pos x="316" y="47"/>
              </a:cxn>
              <a:cxn ang="0">
                <a:pos x="395" y="139"/>
              </a:cxn>
            </a:cxnLst>
            <a:rect l="0" t="0" r="r" b="b"/>
            <a:pathLst>
              <a:path w="395" h="139">
                <a:moveTo>
                  <a:pt x="0" y="120"/>
                </a:moveTo>
                <a:cubicBezTo>
                  <a:pt x="11" y="107"/>
                  <a:pt x="36" y="59"/>
                  <a:pt x="67" y="39"/>
                </a:cubicBezTo>
                <a:cubicBezTo>
                  <a:pt x="98" y="19"/>
                  <a:pt x="144" y="0"/>
                  <a:pt x="185" y="1"/>
                </a:cubicBezTo>
                <a:cubicBezTo>
                  <a:pt x="226" y="2"/>
                  <a:pt x="281" y="24"/>
                  <a:pt x="316" y="47"/>
                </a:cubicBezTo>
                <a:cubicBezTo>
                  <a:pt x="351" y="70"/>
                  <a:pt x="379" y="120"/>
                  <a:pt x="395" y="139"/>
                </a:cubicBezTo>
              </a:path>
            </a:pathLst>
          </a:cu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stealth" w="lg" len="lg"/>
          </a:ln>
          <a:effectLst>
            <a:outerShdw dist="17961" dir="27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06" name="Freeform 6"/>
          <p:cNvSpPr>
            <a:spLocks/>
          </p:cNvSpPr>
          <p:nvPr/>
        </p:nvSpPr>
        <p:spPr bwMode="auto">
          <a:xfrm flipV="1">
            <a:off x="1565987" y="2989944"/>
            <a:ext cx="1470947" cy="360362"/>
          </a:xfrm>
          <a:custGeom>
            <a:avLst/>
            <a:gdLst/>
            <a:ahLst/>
            <a:cxnLst>
              <a:cxn ang="0">
                <a:pos x="0" y="120"/>
              </a:cxn>
              <a:cxn ang="0">
                <a:pos x="67" y="39"/>
              </a:cxn>
              <a:cxn ang="0">
                <a:pos x="185" y="1"/>
              </a:cxn>
              <a:cxn ang="0">
                <a:pos x="316" y="47"/>
              </a:cxn>
              <a:cxn ang="0">
                <a:pos x="395" y="139"/>
              </a:cxn>
            </a:cxnLst>
            <a:rect l="0" t="0" r="r" b="b"/>
            <a:pathLst>
              <a:path w="395" h="139">
                <a:moveTo>
                  <a:pt x="0" y="120"/>
                </a:moveTo>
                <a:cubicBezTo>
                  <a:pt x="11" y="107"/>
                  <a:pt x="36" y="59"/>
                  <a:pt x="67" y="39"/>
                </a:cubicBezTo>
                <a:cubicBezTo>
                  <a:pt x="98" y="19"/>
                  <a:pt x="144" y="0"/>
                  <a:pt x="185" y="1"/>
                </a:cubicBezTo>
                <a:cubicBezTo>
                  <a:pt x="226" y="2"/>
                  <a:pt x="281" y="24"/>
                  <a:pt x="316" y="47"/>
                </a:cubicBezTo>
                <a:cubicBezTo>
                  <a:pt x="351" y="70"/>
                  <a:pt x="379" y="120"/>
                  <a:pt x="395" y="139"/>
                </a:cubicBezTo>
              </a:path>
            </a:pathLst>
          </a:cu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stealth" w="lg" len="lg"/>
          </a:ln>
          <a:effectLst>
            <a:outerShdw dist="17961" dir="27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07" name="Text Box 7"/>
          <p:cNvSpPr txBox="1">
            <a:spLocks noChangeArrowheads="1"/>
          </p:cNvSpPr>
          <p:nvPr/>
        </p:nvSpPr>
        <p:spPr bwMode="auto">
          <a:xfrm>
            <a:off x="1559756" y="1882953"/>
            <a:ext cx="494046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+1</a:t>
            </a:r>
            <a:endParaRPr lang="bg-B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08" name="Text Box 8"/>
          <p:cNvSpPr txBox="1">
            <a:spLocks noChangeArrowheads="1"/>
          </p:cNvSpPr>
          <p:nvPr/>
        </p:nvSpPr>
        <p:spPr bwMode="auto">
          <a:xfrm>
            <a:off x="1916844" y="3294745"/>
            <a:ext cx="598588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*2</a:t>
            </a:r>
            <a:endParaRPr lang="bg-B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09" name="Freeform 9"/>
          <p:cNvSpPr>
            <a:spLocks/>
          </p:cNvSpPr>
          <p:nvPr/>
        </p:nvSpPr>
        <p:spPr bwMode="auto">
          <a:xfrm>
            <a:off x="2119117" y="2286178"/>
            <a:ext cx="1662307" cy="257175"/>
          </a:xfrm>
          <a:custGeom>
            <a:avLst/>
            <a:gdLst/>
            <a:ahLst/>
            <a:cxnLst>
              <a:cxn ang="0">
                <a:pos x="0" y="120"/>
              </a:cxn>
              <a:cxn ang="0">
                <a:pos x="67" y="39"/>
              </a:cxn>
              <a:cxn ang="0">
                <a:pos x="185" y="1"/>
              </a:cxn>
              <a:cxn ang="0">
                <a:pos x="316" y="47"/>
              </a:cxn>
              <a:cxn ang="0">
                <a:pos x="395" y="139"/>
              </a:cxn>
            </a:cxnLst>
            <a:rect l="0" t="0" r="r" b="b"/>
            <a:pathLst>
              <a:path w="395" h="139">
                <a:moveTo>
                  <a:pt x="0" y="120"/>
                </a:moveTo>
                <a:cubicBezTo>
                  <a:pt x="11" y="107"/>
                  <a:pt x="36" y="59"/>
                  <a:pt x="67" y="39"/>
                </a:cubicBezTo>
                <a:cubicBezTo>
                  <a:pt x="98" y="19"/>
                  <a:pt x="144" y="0"/>
                  <a:pt x="185" y="1"/>
                </a:cubicBezTo>
                <a:cubicBezTo>
                  <a:pt x="226" y="2"/>
                  <a:pt x="281" y="24"/>
                  <a:pt x="316" y="47"/>
                </a:cubicBezTo>
                <a:cubicBezTo>
                  <a:pt x="351" y="70"/>
                  <a:pt x="379" y="120"/>
                  <a:pt x="395" y="139"/>
                </a:cubicBezTo>
              </a:path>
            </a:pathLst>
          </a:cu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stealth" w="lg" len="lg"/>
          </a:ln>
          <a:effectLst>
            <a:outerShdw dist="17961" dir="27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10" name="Text Box 10"/>
          <p:cNvSpPr txBox="1">
            <a:spLocks noChangeArrowheads="1"/>
          </p:cNvSpPr>
          <p:nvPr/>
        </p:nvSpPr>
        <p:spPr bwMode="auto">
          <a:xfrm>
            <a:off x="2666803" y="1882953"/>
            <a:ext cx="494046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+1</a:t>
            </a:r>
            <a:endParaRPr lang="bg-B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11" name="Freeform 11"/>
          <p:cNvSpPr>
            <a:spLocks/>
          </p:cNvSpPr>
          <p:nvPr/>
        </p:nvSpPr>
        <p:spPr bwMode="auto">
          <a:xfrm flipV="1">
            <a:off x="2105024" y="3010582"/>
            <a:ext cx="2665413" cy="360362"/>
          </a:xfrm>
          <a:custGeom>
            <a:avLst/>
            <a:gdLst/>
            <a:ahLst/>
            <a:cxnLst>
              <a:cxn ang="0">
                <a:pos x="0" y="120"/>
              </a:cxn>
              <a:cxn ang="0">
                <a:pos x="67" y="39"/>
              </a:cxn>
              <a:cxn ang="0">
                <a:pos x="185" y="1"/>
              </a:cxn>
              <a:cxn ang="0">
                <a:pos x="316" y="47"/>
              </a:cxn>
              <a:cxn ang="0">
                <a:pos x="395" y="139"/>
              </a:cxn>
            </a:cxnLst>
            <a:rect l="0" t="0" r="r" b="b"/>
            <a:pathLst>
              <a:path w="395" h="139">
                <a:moveTo>
                  <a:pt x="0" y="120"/>
                </a:moveTo>
                <a:cubicBezTo>
                  <a:pt x="11" y="107"/>
                  <a:pt x="36" y="59"/>
                  <a:pt x="67" y="39"/>
                </a:cubicBezTo>
                <a:cubicBezTo>
                  <a:pt x="98" y="19"/>
                  <a:pt x="144" y="0"/>
                  <a:pt x="185" y="1"/>
                </a:cubicBezTo>
                <a:cubicBezTo>
                  <a:pt x="226" y="2"/>
                  <a:pt x="281" y="24"/>
                  <a:pt x="316" y="47"/>
                </a:cubicBezTo>
                <a:cubicBezTo>
                  <a:pt x="351" y="70"/>
                  <a:pt x="379" y="120"/>
                  <a:pt x="395" y="139"/>
                </a:cubicBezTo>
              </a:path>
            </a:pathLst>
          </a:cu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stealth" w="lg" len="lg"/>
          </a:ln>
          <a:effectLst>
            <a:outerShdw dist="17961" dir="27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12" name="Text Box 12"/>
          <p:cNvSpPr txBox="1">
            <a:spLocks noChangeArrowheads="1"/>
          </p:cNvSpPr>
          <p:nvPr/>
        </p:nvSpPr>
        <p:spPr bwMode="auto">
          <a:xfrm>
            <a:off x="3081961" y="3304793"/>
            <a:ext cx="506870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*2</a:t>
            </a:r>
            <a:endParaRPr lang="bg-B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13" name="Freeform 13"/>
          <p:cNvSpPr>
            <a:spLocks/>
          </p:cNvSpPr>
          <p:nvPr/>
        </p:nvSpPr>
        <p:spPr bwMode="auto">
          <a:xfrm>
            <a:off x="3122612" y="2243316"/>
            <a:ext cx="3097212" cy="300037"/>
          </a:xfrm>
          <a:custGeom>
            <a:avLst/>
            <a:gdLst/>
            <a:ahLst/>
            <a:cxnLst>
              <a:cxn ang="0">
                <a:pos x="0" y="120"/>
              </a:cxn>
              <a:cxn ang="0">
                <a:pos x="67" y="39"/>
              </a:cxn>
              <a:cxn ang="0">
                <a:pos x="185" y="1"/>
              </a:cxn>
              <a:cxn ang="0">
                <a:pos x="316" y="47"/>
              </a:cxn>
              <a:cxn ang="0">
                <a:pos x="395" y="139"/>
              </a:cxn>
            </a:cxnLst>
            <a:rect l="0" t="0" r="r" b="b"/>
            <a:pathLst>
              <a:path w="395" h="139">
                <a:moveTo>
                  <a:pt x="0" y="120"/>
                </a:moveTo>
                <a:cubicBezTo>
                  <a:pt x="11" y="107"/>
                  <a:pt x="36" y="59"/>
                  <a:pt x="67" y="39"/>
                </a:cubicBezTo>
                <a:cubicBezTo>
                  <a:pt x="98" y="19"/>
                  <a:pt x="144" y="0"/>
                  <a:pt x="185" y="1"/>
                </a:cubicBezTo>
                <a:cubicBezTo>
                  <a:pt x="226" y="2"/>
                  <a:pt x="281" y="24"/>
                  <a:pt x="316" y="47"/>
                </a:cubicBezTo>
                <a:cubicBezTo>
                  <a:pt x="351" y="70"/>
                  <a:pt x="379" y="120"/>
                  <a:pt x="395" y="139"/>
                </a:cubicBezTo>
              </a:path>
            </a:pathLst>
          </a:cu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stealth" w="lg" len="lg"/>
          </a:ln>
          <a:effectLst>
            <a:outerShdw dist="17961" dir="27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14" name="Text Box 14"/>
          <p:cNvSpPr txBox="1">
            <a:spLocks noChangeArrowheads="1"/>
          </p:cNvSpPr>
          <p:nvPr/>
        </p:nvSpPr>
        <p:spPr bwMode="auto">
          <a:xfrm>
            <a:off x="4464049" y="1882953"/>
            <a:ext cx="494046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+1</a:t>
            </a:r>
            <a:endParaRPr lang="bg-B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15" name="Freeform 15"/>
          <p:cNvSpPr>
            <a:spLocks/>
          </p:cNvSpPr>
          <p:nvPr/>
        </p:nvSpPr>
        <p:spPr bwMode="auto">
          <a:xfrm flipV="1">
            <a:off x="3105149" y="2989944"/>
            <a:ext cx="4410075" cy="360362"/>
          </a:xfrm>
          <a:custGeom>
            <a:avLst/>
            <a:gdLst/>
            <a:ahLst/>
            <a:cxnLst>
              <a:cxn ang="0">
                <a:pos x="0" y="120"/>
              </a:cxn>
              <a:cxn ang="0">
                <a:pos x="67" y="39"/>
              </a:cxn>
              <a:cxn ang="0">
                <a:pos x="185" y="1"/>
              </a:cxn>
              <a:cxn ang="0">
                <a:pos x="316" y="47"/>
              </a:cxn>
              <a:cxn ang="0">
                <a:pos x="395" y="139"/>
              </a:cxn>
            </a:cxnLst>
            <a:rect l="0" t="0" r="r" b="b"/>
            <a:pathLst>
              <a:path w="395" h="139">
                <a:moveTo>
                  <a:pt x="0" y="120"/>
                </a:moveTo>
                <a:cubicBezTo>
                  <a:pt x="11" y="107"/>
                  <a:pt x="36" y="59"/>
                  <a:pt x="67" y="39"/>
                </a:cubicBezTo>
                <a:cubicBezTo>
                  <a:pt x="98" y="19"/>
                  <a:pt x="144" y="0"/>
                  <a:pt x="185" y="1"/>
                </a:cubicBezTo>
                <a:cubicBezTo>
                  <a:pt x="226" y="2"/>
                  <a:pt x="281" y="24"/>
                  <a:pt x="316" y="47"/>
                </a:cubicBezTo>
                <a:cubicBezTo>
                  <a:pt x="351" y="70"/>
                  <a:pt x="379" y="120"/>
                  <a:pt x="395" y="139"/>
                </a:cubicBezTo>
              </a:path>
            </a:pathLst>
          </a:cu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stealth" w="lg" len="lg"/>
          </a:ln>
          <a:effectLst>
            <a:outerShdw dist="17961" dir="27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016" name="Text Box 16"/>
          <p:cNvSpPr txBox="1">
            <a:spLocks noChangeArrowheads="1"/>
          </p:cNvSpPr>
          <p:nvPr/>
        </p:nvSpPr>
        <p:spPr bwMode="auto">
          <a:xfrm>
            <a:off x="4762498" y="3304793"/>
            <a:ext cx="506870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*2</a:t>
            </a:r>
            <a:endParaRPr lang="bg-B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5979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0005" grpId="0" animBg="1"/>
      <p:bldP spid="640006" grpId="0" animBg="1"/>
      <p:bldP spid="640007" grpId="0"/>
      <p:bldP spid="640008" grpId="0"/>
      <p:bldP spid="640009" grpId="0" animBg="1"/>
      <p:bldP spid="640010" grpId="0"/>
      <p:bldP spid="640011" grpId="0" animBg="1"/>
      <p:bldP spid="640012" grpId="0"/>
      <p:bldP spid="640013" grpId="0" animBg="1"/>
      <p:bldP spid="640014" grpId="0"/>
      <p:bldP spid="640015" grpId="0" animBg="1"/>
      <p:bldP spid="6400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Sequence – Solution with a Queue</a:t>
            </a:r>
            <a:endParaRPr lang="en-US" noProof="1"/>
          </a:p>
        </p:txBody>
      </p:sp>
      <p:sp>
        <p:nvSpPr>
          <p:cNvPr id="701444" name="Rectangle 4"/>
          <p:cNvSpPr>
            <a:spLocks noChangeArrowheads="1"/>
          </p:cNvSpPr>
          <p:nvPr/>
        </p:nvSpPr>
        <p:spPr bwMode="auto">
          <a:xfrm>
            <a:off x="912815" y="1219200"/>
            <a:ext cx="10363198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 = 3, p = 16;</a:t>
            </a:r>
          </a:p>
          <a:p>
            <a:pPr eaLnBrk="0" hangingPunct="0">
              <a:spcBef>
                <a:spcPct val="500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queue 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Queue&lt;int&gt;();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queue.Enqueue(n);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index =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(queue.Count &gt; 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int current = queue.Dequeue();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index++;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(current == p)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Console.WriteLine("Index = {0}", index);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break;</a:t>
            </a:r>
            <a:endParaRPr lang="en-US" sz="20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queue.Enqueue(current</a:t>
            </a:r>
            <a:r>
              <a:rPr lang="bg-BG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bg-BG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queue.Enqueue(2</a:t>
            </a:r>
            <a:r>
              <a:rPr lang="bg-BG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bg-BG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current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AutoShape 8"/>
          <p:cNvSpPr>
            <a:spLocks noChangeArrowheads="1"/>
          </p:cNvSpPr>
          <p:nvPr/>
        </p:nvSpPr>
        <p:spPr bwMode="auto">
          <a:xfrm>
            <a:off x="7161212" y="2582466"/>
            <a:ext cx="3527425" cy="1532334"/>
          </a:xfrm>
          <a:prstGeom prst="wedgeRoundRectCallout">
            <a:avLst>
              <a:gd name="adj1" fmla="val -74316"/>
              <a:gd name="adj2" fmla="val 3657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 smtClean="0">
                <a:solidFill>
                  <a:srgbClr val="FFFFFF"/>
                </a:solidFill>
              </a:rPr>
              <a:t>Unfinished: this code will crash in case of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800" noProof="1" smtClean="0">
                <a:solidFill>
                  <a:srgbClr val="FFFFFF"/>
                </a:solidFill>
              </a:rPr>
              <a:t> is unreachable.</a:t>
            </a:r>
            <a:endParaRPr lang="en-US" sz="2800" noProof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86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http://www.csiro.au/files/images/pgm4.jpg"/>
          <p:cNvPicPr>
            <a:picLocks noChangeAspect="1" noChangeArrowheads="1"/>
          </p:cNvPicPr>
          <p:nvPr/>
        </p:nvPicPr>
        <p:blipFill>
          <a:blip r:embed="rId3" cstate="screen">
            <a:lum bright="10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5684" y="914400"/>
            <a:ext cx="5539528" cy="3581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/>
        </p:spPr>
      </p:pic>
      <p:sp>
        <p:nvSpPr>
          <p:cNvPr id="73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910576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Sequence N, N+1, 2*N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7125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22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Stack is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LIFO</a:t>
            </a:r>
            <a:r>
              <a:rPr lang="en-US" dirty="0" smtClean="0"/>
              <a:t> structure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dirty="0" smtClean="0"/>
              <a:t>ast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 smtClean="0"/>
              <a:t>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 smtClean="0"/>
              <a:t>irst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/>
              <a:t>ut)</a:t>
            </a:r>
          </a:p>
          <a:p>
            <a:pPr lvl="1"/>
            <a:r>
              <a:rPr lang="en-US" dirty="0" smtClean="0"/>
              <a:t>Linked implementation is pointer-based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Stack&lt;T&gt;</a:t>
            </a:r>
            <a:r>
              <a:rPr lang="en-US" dirty="0" smtClean="0"/>
              <a:t> </a:t>
            </a:r>
            <a:r>
              <a:rPr lang="en-US" dirty="0"/>
              <a:t>–</a:t>
            </a:r>
            <a:r>
              <a:rPr lang="en-US" dirty="0" smtClean="0"/>
              <a:t> array-based implementation</a:t>
            </a:r>
          </a:p>
          <a:p>
            <a:pPr lvl="2"/>
            <a:r>
              <a:rPr lang="en-US" dirty="0" smtClean="0"/>
              <a:t>Auto-grows when its capacity is filled</a:t>
            </a:r>
          </a:p>
          <a:p>
            <a:r>
              <a:rPr lang="en-US" dirty="0" smtClean="0"/>
              <a:t>Queue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FIFO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/>
              <a:t>irst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/>
              <a:t>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/>
              <a:t>irst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/>
              <a:t>ut) </a:t>
            </a:r>
            <a:r>
              <a:rPr lang="en-US" dirty="0" smtClean="0"/>
              <a:t>structure</a:t>
            </a:r>
          </a:p>
          <a:p>
            <a:pPr lvl="1"/>
            <a:r>
              <a:rPr lang="en-US" dirty="0"/>
              <a:t>Linked implementation is pointer-based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Queue&lt;T&gt;</a:t>
            </a:r>
            <a:r>
              <a:rPr lang="en-US" dirty="0" smtClean="0"/>
              <a:t> –</a:t>
            </a:r>
            <a:r>
              <a:rPr lang="en-US" dirty="0"/>
              <a:t> </a:t>
            </a:r>
            <a:r>
              <a:rPr lang="en-US" dirty="0" smtClean="0"/>
              <a:t>array-based implementation (circular queue)</a:t>
            </a:r>
          </a:p>
          <a:p>
            <a:pPr lvl="2"/>
            <a:r>
              <a:rPr lang="en-US" dirty="0" smtClean="0"/>
              <a:t>Auto-grows when its capacity is filled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5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963" y="1524000"/>
            <a:ext cx="3286849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776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</a:t>
            </a:r>
            <a:r>
              <a:rPr lang="en-US" smtClean="0">
                <a:hlinkClick r:id="rId3"/>
              </a:rPr>
              <a:t>softuni.bg/trainings/1147/Data-Structures-June-2015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797400"/>
          </a:xfrm>
        </p:spPr>
        <p:txBody>
          <a:bodyPr>
            <a:normAutofit/>
          </a:bodyPr>
          <a:lstStyle/>
          <a:p>
            <a:r>
              <a:rPr lang="en-US" dirty="0"/>
              <a:t>Linear Data Structures: Stacks and Queues</a:t>
            </a:r>
          </a:p>
        </p:txBody>
      </p:sp>
      <p:pic>
        <p:nvPicPr>
          <p:cNvPr id="11" name="Picture 10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13" name="Picture 12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4" name="Picture 13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5" name="Picture 14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6" name="Picture 15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9" name="Picture 18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</p:spTree>
    <p:extLst>
      <p:ext uri="{BB962C8B-B14F-4D97-AF65-F5344CB8AC3E}">
        <p14:creationId xmlns:p14="http://schemas.microsoft.com/office/powerpoint/2010/main" val="26755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labs,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Data Structures and Algorithms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441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066" name="Rectangle 2"/>
          <p:cNvSpPr>
            <a:spLocks noGrp="1" noChangeArrowheads="1"/>
          </p:cNvSpPr>
          <p:nvPr>
            <p:ph type="title"/>
          </p:nvPr>
        </p:nvSpPr>
        <p:spPr>
          <a:xfrm>
            <a:off x="1141412" y="2590901"/>
            <a:ext cx="5029200" cy="941082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Stacks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141412" y="3741951"/>
            <a:ext cx="5029200" cy="1371600"/>
          </a:xfrm>
        </p:spPr>
        <p:txBody>
          <a:bodyPr/>
          <a:lstStyle/>
          <a:p>
            <a:r>
              <a:rPr lang="en-US" dirty="0"/>
              <a:t>Static and Dynamic </a:t>
            </a:r>
            <a:r>
              <a:rPr lang="en-US" dirty="0" smtClean="0"/>
              <a:t>Implementations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2612" y="1768902"/>
            <a:ext cx="3809750" cy="3946098"/>
          </a:xfrm>
          <a:prstGeom prst="roundRect">
            <a:avLst>
              <a:gd name="adj" fmla="val 1630"/>
            </a:avLst>
          </a:prstGeom>
        </p:spPr>
      </p:pic>
    </p:spTree>
    <p:extLst>
      <p:ext uri="{BB962C8B-B14F-4D97-AF65-F5344CB8AC3E}">
        <p14:creationId xmlns:p14="http://schemas.microsoft.com/office/powerpoint/2010/main" val="153076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Stack ADT</a:t>
            </a:r>
            <a:endParaRPr lang="bg-BG" dirty="0"/>
          </a:p>
        </p:txBody>
      </p:sp>
      <p:sp>
        <p:nvSpPr>
          <p:cNvPr id="443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36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LIFO</a:t>
            </a:r>
            <a:r>
              <a:rPr lang="en-US" dirty="0"/>
              <a:t>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dirty="0"/>
              <a:t>ast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/>
              <a:t>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/>
              <a:t>irst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/>
              <a:t>ut) structure </a:t>
            </a:r>
          </a:p>
          <a:p>
            <a:pPr>
              <a:lnSpc>
                <a:spcPts val="3600"/>
              </a:lnSpc>
            </a:pPr>
            <a:r>
              <a:rPr lang="en-US" dirty="0"/>
              <a:t>Elements inserted (push) at </a:t>
            </a:r>
            <a:r>
              <a:rPr lang="en-US" dirty="0" smtClean="0"/>
              <a:t>the “top</a:t>
            </a:r>
            <a:r>
              <a:rPr lang="en-US" dirty="0"/>
              <a:t>”</a:t>
            </a:r>
          </a:p>
          <a:p>
            <a:pPr>
              <a:lnSpc>
                <a:spcPts val="3600"/>
              </a:lnSpc>
            </a:pPr>
            <a:r>
              <a:rPr lang="en-US" dirty="0"/>
              <a:t>Elements removed (pop) from </a:t>
            </a:r>
            <a:r>
              <a:rPr lang="en-US" dirty="0" smtClean="0"/>
              <a:t>the “top</a:t>
            </a:r>
            <a:r>
              <a:rPr lang="en-US" dirty="0"/>
              <a:t>”</a:t>
            </a:r>
          </a:p>
          <a:p>
            <a:pPr>
              <a:lnSpc>
                <a:spcPts val="3600"/>
              </a:lnSpc>
            </a:pPr>
            <a:r>
              <a:rPr lang="en-US" dirty="0"/>
              <a:t>Useful in many situations</a:t>
            </a:r>
          </a:p>
          <a:p>
            <a:pPr lvl="1">
              <a:lnSpc>
                <a:spcPts val="3600"/>
              </a:lnSpc>
            </a:pPr>
            <a:r>
              <a:rPr lang="en-US" dirty="0"/>
              <a:t>E.g.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execution stack </a:t>
            </a:r>
            <a:r>
              <a:rPr lang="en-US" dirty="0"/>
              <a:t>of the program </a:t>
            </a:r>
          </a:p>
          <a:p>
            <a:pPr>
              <a:lnSpc>
                <a:spcPts val="3600"/>
              </a:lnSpc>
            </a:pPr>
            <a:r>
              <a:rPr lang="en-US" dirty="0"/>
              <a:t>Can be implemented in several ways</a:t>
            </a:r>
          </a:p>
          <a:p>
            <a:pPr lvl="1">
              <a:lnSpc>
                <a:spcPts val="3600"/>
              </a:lnSpc>
            </a:pPr>
            <a:r>
              <a:rPr lang="en-US" dirty="0"/>
              <a:t>Statically (using array)</a:t>
            </a:r>
          </a:p>
          <a:p>
            <a:pPr lvl="1">
              <a:lnSpc>
                <a:spcPts val="3600"/>
              </a:lnSpc>
            </a:pPr>
            <a:r>
              <a:rPr lang="en-US" dirty="0"/>
              <a:t>Dynamically (linked implementation)</a:t>
            </a:r>
          </a:p>
          <a:p>
            <a:pPr lvl="1">
              <a:lnSpc>
                <a:spcPts val="3600"/>
              </a:lnSpc>
            </a:pPr>
            <a:r>
              <a:rPr lang="en-US" dirty="0"/>
              <a:t>Using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Stack&lt;T&gt;</a:t>
            </a:r>
            <a:r>
              <a:rPr lang="en-US" dirty="0"/>
              <a:t> </a:t>
            </a:r>
            <a:r>
              <a:rPr lang="en-US" dirty="0" smtClean="0"/>
              <a:t>class in .NET</a:t>
            </a:r>
            <a:endParaRPr lang="en-US" dirty="0"/>
          </a:p>
        </p:txBody>
      </p:sp>
      <p:pic>
        <p:nvPicPr>
          <p:cNvPr id="1026" name="Picture 2" descr="http://www.clker.com/cliparts/b/9/1/6/1398320863296274629Stack%20of%20Papers.svg.m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812" y="2895600"/>
            <a:ext cx="3276600" cy="348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54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Stack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(array-based) implementation</a:t>
            </a:r>
          </a:p>
          <a:p>
            <a:pPr lvl="1"/>
            <a:r>
              <a:rPr lang="en-US" dirty="0"/>
              <a:t>Has limited (fixed) capacity</a:t>
            </a:r>
          </a:p>
          <a:p>
            <a:pPr lvl="1"/>
            <a:r>
              <a:rPr lang="en-US" dirty="0" smtClean="0"/>
              <a:t>The current index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top</a:t>
            </a:r>
            <a:r>
              <a:rPr lang="en-US" dirty="0" smtClean="0"/>
              <a:t>) moves left / right with each pop / </a:t>
            </a:r>
            <a:r>
              <a:rPr lang="en-US" dirty="0" smtClean="0"/>
              <a:t>push</a:t>
            </a:r>
          </a:p>
          <a:p>
            <a:pPr lvl="1"/>
            <a:r>
              <a:rPr lang="en-US" dirty="0" smtClean="0"/>
              <a:t>Usually doubles its size (grows) when the capacity is filled</a:t>
            </a:r>
            <a:endParaRPr lang="en-US" dirty="0"/>
          </a:p>
        </p:txBody>
      </p:sp>
      <p:sp>
        <p:nvSpPr>
          <p:cNvPr id="30" name="Text Box 26"/>
          <p:cNvSpPr txBox="1">
            <a:spLocks noChangeArrowheads="1"/>
          </p:cNvSpPr>
          <p:nvPr/>
        </p:nvSpPr>
        <p:spPr bwMode="auto">
          <a:xfrm>
            <a:off x="3198812" y="4684245"/>
            <a:ext cx="45720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100000"/>
              </a:lnSpc>
              <a:spcBef>
                <a:spcPct val="50000"/>
              </a:spcBef>
            </a:pPr>
            <a:r>
              <a:rPr lang="en-US" sz="3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</a:p>
        </p:txBody>
      </p:sp>
      <p:graphicFrame>
        <p:nvGraphicFramePr>
          <p:cNvPr id="31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4475148"/>
              </p:ext>
            </p:extLst>
          </p:nvPr>
        </p:nvGraphicFramePr>
        <p:xfrm>
          <a:off x="3728528" y="4720216"/>
          <a:ext cx="4702632" cy="496824"/>
        </p:xfrm>
        <a:graphic>
          <a:graphicData uri="http://schemas.openxmlformats.org/drawingml/2006/table">
            <a:tbl>
              <a:tblPr/>
              <a:tblGrid>
                <a:gridCol w="587829"/>
                <a:gridCol w="587829"/>
                <a:gridCol w="587829"/>
                <a:gridCol w="587829"/>
                <a:gridCol w="587829"/>
                <a:gridCol w="587829"/>
                <a:gridCol w="587829"/>
                <a:gridCol w="587829"/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2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18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7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12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3854972" y="4267200"/>
            <a:ext cx="446147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>
                <a:latin typeface="Consolas" pitchFamily="49" charset="0"/>
                <a:cs typeface="Consolas" pitchFamily="49" charset="0"/>
              </a:rPr>
              <a:t>0   1   2   3   4   5   6   7</a:t>
            </a:r>
          </a:p>
        </p:txBody>
      </p:sp>
      <p:sp>
        <p:nvSpPr>
          <p:cNvPr id="33" name="Line 19"/>
          <p:cNvSpPr>
            <a:spLocks noChangeShapeType="1"/>
          </p:cNvSpPr>
          <p:nvPr/>
        </p:nvSpPr>
        <p:spPr bwMode="auto">
          <a:xfrm flipV="1">
            <a:off x="5789612" y="5277896"/>
            <a:ext cx="0" cy="437104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437838" y="5684856"/>
            <a:ext cx="776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81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Stack</a:t>
            </a:r>
          </a:p>
        </p:txBody>
      </p:sp>
      <p:sp>
        <p:nvSpPr>
          <p:cNvPr id="67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Dynamic </a:t>
            </a:r>
            <a:r>
              <a:rPr lang="en-US" dirty="0" smtClean="0"/>
              <a:t>(linked / pointer-based</a:t>
            </a:r>
            <a:r>
              <a:rPr lang="en-US" dirty="0"/>
              <a:t>) implementation</a:t>
            </a:r>
          </a:p>
          <a:p>
            <a:pPr lvl="1"/>
            <a:r>
              <a:rPr lang="en-US" dirty="0"/>
              <a:t>Each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item</a:t>
            </a:r>
            <a:r>
              <a:rPr lang="en-US" dirty="0" smtClean="0"/>
              <a:t> has 2 fields: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value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next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dirty="0" smtClean="0">
                <a:cs typeface="Times New Roman" pitchFamily="18" charset="0"/>
              </a:rPr>
              <a:t>Special pointer keeps the top element</a:t>
            </a:r>
            <a:endParaRPr lang="en-US" dirty="0"/>
          </a:p>
        </p:txBody>
      </p:sp>
      <p:sp>
        <p:nvSpPr>
          <p:cNvPr id="27" name="Line 19"/>
          <p:cNvSpPr>
            <a:spLocks noChangeShapeType="1"/>
          </p:cNvSpPr>
          <p:nvPr/>
        </p:nvSpPr>
        <p:spPr bwMode="auto">
          <a:xfrm>
            <a:off x="3354237" y="3743980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graphicFrame>
        <p:nvGraphicFramePr>
          <p:cNvPr id="28" name="Group 134"/>
          <p:cNvGraphicFramePr>
            <a:graphicFrameLocks/>
          </p:cNvGraphicFramePr>
          <p:nvPr/>
        </p:nvGraphicFramePr>
        <p:xfrm>
          <a:off x="2848142" y="4233004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/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2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" name="Group 134"/>
          <p:cNvGraphicFramePr>
            <a:graphicFrameLocks/>
          </p:cNvGraphicFramePr>
          <p:nvPr/>
        </p:nvGraphicFramePr>
        <p:xfrm>
          <a:off x="4600742" y="4233004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/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7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0" name="Rectangle 29"/>
          <p:cNvSpPr/>
          <p:nvPr/>
        </p:nvSpPr>
        <p:spPr>
          <a:xfrm>
            <a:off x="2973238" y="3220760"/>
            <a:ext cx="776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1" name="Line 16"/>
          <p:cNvSpPr>
            <a:spLocks noChangeShapeType="1"/>
          </p:cNvSpPr>
          <p:nvPr/>
        </p:nvSpPr>
        <p:spPr bwMode="auto">
          <a:xfrm flipV="1">
            <a:off x="3768352" y="4762689"/>
            <a:ext cx="814387" cy="33337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graphicFrame>
        <p:nvGraphicFramePr>
          <p:cNvPr id="32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5105648"/>
              </p:ext>
            </p:extLst>
          </p:nvPr>
        </p:nvGraphicFramePr>
        <p:xfrm>
          <a:off x="6347533" y="4233004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/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-4</a:t>
                      </a: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3" name="Line 16"/>
          <p:cNvSpPr>
            <a:spLocks noChangeShapeType="1"/>
          </p:cNvSpPr>
          <p:nvPr/>
        </p:nvSpPr>
        <p:spPr bwMode="auto">
          <a:xfrm flipV="1">
            <a:off x="5515143" y="4762689"/>
            <a:ext cx="814387" cy="33337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graphicFrame>
        <p:nvGraphicFramePr>
          <p:cNvPr id="34" name="Group 134"/>
          <p:cNvGraphicFramePr>
            <a:graphicFrameLocks/>
          </p:cNvGraphicFramePr>
          <p:nvPr/>
        </p:nvGraphicFramePr>
        <p:xfrm>
          <a:off x="8105942" y="4233004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/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5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5" name="Line 16"/>
          <p:cNvSpPr>
            <a:spLocks noChangeShapeType="1"/>
          </p:cNvSpPr>
          <p:nvPr/>
        </p:nvSpPr>
        <p:spPr bwMode="auto">
          <a:xfrm flipV="1">
            <a:off x="7273552" y="4762689"/>
            <a:ext cx="814387" cy="33337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8128878" y="5837388"/>
            <a:ext cx="973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null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7" name="Line 20"/>
          <p:cNvSpPr>
            <a:spLocks noChangeShapeType="1"/>
          </p:cNvSpPr>
          <p:nvPr/>
        </p:nvSpPr>
        <p:spPr bwMode="auto">
          <a:xfrm>
            <a:off x="8622085" y="5303988"/>
            <a:ext cx="0" cy="5334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72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1"/>
          <p:cNvPicPr>
            <a:picLocks noChangeAspect="1" noChangeArrowheads="1"/>
          </p:cNvPicPr>
          <p:nvPr/>
        </p:nvPicPr>
        <p:blipFill>
          <a:blip r:embed="rId3" cstate="screen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716" y="1219200"/>
            <a:ext cx="4287296" cy="32215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2162" name="Rectangle 2"/>
          <p:cNvSpPr>
            <a:spLocks noGrp="1" noChangeArrowheads="1"/>
          </p:cNvSpPr>
          <p:nvPr>
            <p:ph type="title"/>
          </p:nvPr>
        </p:nvSpPr>
        <p:spPr>
          <a:xfrm>
            <a:off x="554884" y="4822208"/>
            <a:ext cx="11025928" cy="820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Stack&lt;T&gt;</a:t>
            </a:r>
            <a:r>
              <a:rPr lang="bg-BG" dirty="0"/>
              <a:t> </a:t>
            </a:r>
            <a:r>
              <a:rPr lang="en-US" dirty="0" smtClean="0"/>
              <a:t>Class</a:t>
            </a:r>
            <a:endParaRPr lang="en-US" noProof="1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54884" y="5678768"/>
            <a:ext cx="11025928" cy="719034"/>
          </a:xfrm>
        </p:spPr>
        <p:txBody>
          <a:bodyPr/>
          <a:lstStyle/>
          <a:p>
            <a:r>
              <a:rPr lang="en-US" dirty="0"/>
              <a:t>The Standard Stack Implementation in .</a:t>
            </a:r>
            <a:r>
              <a:rPr lang="en-US" dirty="0" smtClean="0"/>
              <a:t>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87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Implements </a:t>
            </a:r>
            <a:r>
              <a:rPr lang="en-US" dirty="0" smtClean="0"/>
              <a:t>the 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stack</a:t>
            </a:r>
            <a:r>
              <a:rPr lang="en-US" dirty="0"/>
              <a:t>" </a:t>
            </a:r>
            <a:r>
              <a:rPr lang="en-US" dirty="0" smtClean="0"/>
              <a:t>data structure using an array</a:t>
            </a:r>
          </a:p>
          <a:p>
            <a:pPr lvl="1"/>
            <a:r>
              <a:rPr lang="en-US" dirty="0" smtClean="0"/>
              <a:t>Elements are </a:t>
            </a:r>
            <a:r>
              <a:rPr lang="en-US" dirty="0" smtClean="0"/>
              <a:t>of the </a:t>
            </a:r>
            <a:r>
              <a:rPr lang="en-US" dirty="0" smtClean="0"/>
              <a:t>same type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dirty="0" smtClean="0"/>
              <a:t> can be any type, e.g</a:t>
            </a:r>
            <a:r>
              <a:rPr lang="en-US" dirty="0" smtClean="0"/>
              <a:t>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Queue&lt;int&gt;</a:t>
            </a:r>
            <a:r>
              <a:rPr lang="en-US" dirty="0"/>
              <a:t> /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Queue&lt;Customer&gt;</a:t>
            </a:r>
            <a:endParaRPr lang="en-US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 smtClean="0"/>
              <a:t>Size is dynamically increased as </a:t>
            </a:r>
            <a:r>
              <a:rPr lang="en-US" dirty="0" smtClean="0"/>
              <a:t>needed (auto-grow)</a:t>
            </a:r>
            <a:endParaRPr lang="en-US" dirty="0" smtClean="0"/>
          </a:p>
          <a:p>
            <a:r>
              <a:rPr lang="en-US" dirty="0" smtClean="0"/>
              <a:t>Basic functionality: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Push(T)</a:t>
            </a:r>
            <a:r>
              <a:rPr lang="en-US" dirty="0" smtClean="0"/>
              <a:t> – inserts elements to the stack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Pop()</a:t>
            </a:r>
            <a:r>
              <a:rPr lang="en-US" dirty="0" smtClean="0"/>
              <a:t> – removes and returns the top element from the </a:t>
            </a:r>
            <a:r>
              <a:rPr lang="en-US" dirty="0" smtClean="0"/>
              <a:t>stack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en-US" dirty="0" smtClean="0"/>
              <a:t> – returns the number of elements in the stack</a:t>
            </a:r>
            <a:endParaRPr lang="en-US" dirty="0"/>
          </a:p>
        </p:txBody>
      </p:sp>
      <p:sp>
        <p:nvSpPr>
          <p:cNvPr id="569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Stack&lt;T&gt; </a:t>
            </a:r>
            <a:r>
              <a:rPr lang="en-US" dirty="0" smtClean="0"/>
              <a:t>Class in .NET Framework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7717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 functionality:</a:t>
            </a:r>
            <a:endParaRPr lang="en-US" noProof="1" smtClean="0"/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Peek()</a:t>
            </a:r>
            <a:r>
              <a:rPr lang="en-US" dirty="0" smtClean="0"/>
              <a:t> – returns the top element without removing it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Clear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 smtClean="0"/>
              <a:t> – removes all elements</a:t>
            </a:r>
            <a:endParaRPr lang="bg-BG" dirty="0" smtClean="0"/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Contains(T)</a:t>
            </a:r>
            <a:r>
              <a:rPr lang="en-US" dirty="0" smtClean="0"/>
              <a:t> – determines whether given element is in the stack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ToArray()</a:t>
            </a:r>
            <a:r>
              <a:rPr lang="en-US" dirty="0" smtClean="0"/>
              <a:t> – converts the stack to an array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TrimExcess()</a:t>
            </a:r>
            <a:r>
              <a:rPr lang="en-US" dirty="0" smtClean="0"/>
              <a:t> – trim the capacity to the actual space needed</a:t>
            </a:r>
            <a:endParaRPr lang="bg-BG" dirty="0"/>
          </a:p>
        </p:txBody>
      </p:sp>
      <p:sp>
        <p:nvSpPr>
          <p:cNvPr id="570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Stack&lt;T&gt; Class (2)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5365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1705</Words>
  <Application>Microsoft Office PowerPoint</Application>
  <PresentationFormat>Custom</PresentationFormat>
  <Paragraphs>292</Paragraphs>
  <Slides>30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Consolas</vt:lpstr>
      <vt:lpstr>Times New Roman</vt:lpstr>
      <vt:lpstr>Wingdings</vt:lpstr>
      <vt:lpstr>Wingdings 2</vt:lpstr>
      <vt:lpstr>SoftUni 16x9</vt:lpstr>
      <vt:lpstr>Linear Data Structures: Stacks and Queues</vt:lpstr>
      <vt:lpstr>Table of Contents</vt:lpstr>
      <vt:lpstr>Stacks</vt:lpstr>
      <vt:lpstr>The Stack ADT</vt:lpstr>
      <vt:lpstr>Static Stack</vt:lpstr>
      <vt:lpstr>Linked Stack</vt:lpstr>
      <vt:lpstr>The Stack&lt;T&gt; Class</vt:lpstr>
      <vt:lpstr>The Stack&lt;T&gt; Class in .NET Framework</vt:lpstr>
      <vt:lpstr>The Stack&lt;T&gt; Class (2)</vt:lpstr>
      <vt:lpstr>Stack&lt;T&gt; – Example</vt:lpstr>
      <vt:lpstr>Stack&lt;T&gt;</vt:lpstr>
      <vt:lpstr>Matching Brackets – Example</vt:lpstr>
      <vt:lpstr>Matching Brackets – Solution</vt:lpstr>
      <vt:lpstr>Matching Brackets</vt:lpstr>
      <vt:lpstr>Queues</vt:lpstr>
      <vt:lpstr>The Queue ADT</vt:lpstr>
      <vt:lpstr>Static (Circular) Queue</vt:lpstr>
      <vt:lpstr>Linked Queue</vt:lpstr>
      <vt:lpstr>The Queue&lt;T&gt; Class</vt:lpstr>
      <vt:lpstr>The Queue&lt;T&gt; Class in .NET</vt:lpstr>
      <vt:lpstr>The Queue&lt;T&gt; Class (2)</vt:lpstr>
      <vt:lpstr>Queue&lt;T&gt; – Example</vt:lpstr>
      <vt:lpstr>The Queue&lt;T&gt; Class</vt:lpstr>
      <vt:lpstr>Sequence N, N+1, 2*N</vt:lpstr>
      <vt:lpstr>Sequence – Solution with a Queue</vt:lpstr>
      <vt:lpstr>Sequence N, N+1, 2*N</vt:lpstr>
      <vt:lpstr>Summary</vt:lpstr>
      <vt:lpstr>Linear Data Structures: Stacks and Queues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Data Structures: Stacks and Queues</dc:title>
  <dc:subject>Software Development Course</dc:subject>
  <dc:creator/>
  <cp:keywords>data structures, algorithms, complexity, asymptotic notation, trees, lists, graphs, programming,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2015-07-07T15:36:29Z</dcterms:modified>
  <cp:category>Data Structures, Algorithms, COmplexity, Asymptotic Notation, Trees, Lists, Graphs, Programming, SoftUni, Software University, Programming, Software Development, Software Engineering, Course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